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7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004" autoAdjust="0"/>
  </p:normalViewPr>
  <p:slideViewPr>
    <p:cSldViewPr snapToGrid="0">
      <p:cViewPr varScale="1">
        <p:scale>
          <a:sx n="110" d="100"/>
          <a:sy n="110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66FD-0D64-4829-BCC4-E50CBCAE4A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54C5F-E0A7-4B9D-941D-DFB0DEE5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7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Wineburg</a:t>
            </a:r>
            <a:r>
              <a:rPr lang="en-US" dirty="0" smtClean="0"/>
              <a:t>, S. &amp; McGrew,</a:t>
            </a:r>
            <a:r>
              <a:rPr lang="en-US" baseline="0" dirty="0" smtClean="0"/>
              <a:t> S. (2017). </a:t>
            </a:r>
            <a:r>
              <a:rPr lang="en-US" i="1" baseline="0" dirty="0" smtClean="0"/>
              <a:t>Lateral reading: Reading less and learning more when evaluating digital information</a:t>
            </a:r>
            <a:r>
              <a:rPr lang="en-US" i="0" baseline="0" dirty="0" smtClean="0"/>
              <a:t>. </a:t>
            </a:r>
            <a:r>
              <a:rPr lang="en-US" i="0" baseline="0" smtClean="0"/>
              <a:t>Retrieved from https://papers.ssrn.com/sol3/papers.cfm?abstract_id=3048994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54C5F-E0A7-4B9D-941D-DFB0DEE55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4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0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7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7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1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Tequila </a:t>
            </a:r>
            <a:r>
              <a:rPr lang="en-US" dirty="0"/>
              <a:t>D</a:t>
            </a:r>
            <a:r>
              <a:rPr lang="en-US" dirty="0" smtClean="0"/>
              <a:t>iet:</a:t>
            </a:r>
            <a:br>
              <a:rPr lang="en-US" dirty="0" smtClean="0"/>
            </a:br>
            <a:r>
              <a:rPr lang="en-US" sz="2800" dirty="0"/>
              <a:t>Using Questionable Health Claims</a:t>
            </a:r>
            <a:br>
              <a:rPr lang="en-US" sz="2800" dirty="0"/>
            </a:br>
            <a:r>
              <a:rPr lang="en-US" sz="2800" dirty="0"/>
              <a:t> to Teach Undergraduates about Fake </a:t>
            </a:r>
            <a:r>
              <a:rPr lang="en-US" sz="2800" dirty="0" smtClean="0"/>
              <a:t>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Alex Pfundt</a:t>
            </a:r>
          </a:p>
          <a:p>
            <a:r>
              <a:rPr lang="en-US" dirty="0" smtClean="0"/>
              <a:t>Research &amp; Instruction Librarian</a:t>
            </a:r>
            <a:br>
              <a:rPr lang="en-US" dirty="0" smtClean="0"/>
            </a:br>
            <a:r>
              <a:rPr lang="en-US" dirty="0" smtClean="0"/>
              <a:t> Coordinator of Information Literacy</a:t>
            </a:r>
          </a:p>
          <a:p>
            <a:r>
              <a:rPr lang="en-US" dirty="0" smtClean="0"/>
              <a:t>Bryn </a:t>
            </a:r>
            <a:r>
              <a:rPr lang="en-US" dirty="0" err="1" smtClean="0"/>
              <a:t>Mawr</a:t>
            </a:r>
            <a:r>
              <a:rPr lang="en-US" dirty="0" smtClean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10233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20950"/>
            <a:ext cx="1219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Alex Pfundt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apfundt@brynmawr.edu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en-US" dirty="0" smtClean="0"/>
              <a:t>Student’s will be able to…</a:t>
            </a:r>
          </a:p>
          <a:p>
            <a:pPr lvl="0"/>
            <a:r>
              <a:rPr lang="en-US" dirty="0" smtClean="0"/>
              <a:t>Understand </a:t>
            </a:r>
            <a:r>
              <a:rPr lang="en-US" dirty="0" smtClean="0"/>
              <a:t>that not all fake news is political, and that it is part of a greater epidemic of misinformation</a:t>
            </a:r>
            <a:endParaRPr lang="en-US" dirty="0"/>
          </a:p>
          <a:p>
            <a:pPr lvl="0"/>
            <a:r>
              <a:rPr lang="en-US" dirty="0" smtClean="0"/>
              <a:t>Fact-check viral news stories by seeking out additional authoritative information sources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propaganda</a:t>
            </a:r>
          </a:p>
          <a:p>
            <a:r>
              <a:rPr lang="en-US" dirty="0" smtClean="0"/>
              <a:t>Information overload</a:t>
            </a:r>
          </a:p>
          <a:p>
            <a:r>
              <a:rPr lang="en-US" dirty="0" smtClean="0"/>
              <a:t>Statistics about news consumption on social media</a:t>
            </a:r>
          </a:p>
          <a:p>
            <a:r>
              <a:rPr lang="en-US" dirty="0" smtClean="0"/>
              <a:t>Examples of fake news</a:t>
            </a:r>
          </a:p>
          <a:p>
            <a:r>
              <a:rPr lang="en-US" dirty="0" smtClean="0"/>
              <a:t>Ad Tech</a:t>
            </a:r>
          </a:p>
          <a:p>
            <a:r>
              <a:rPr lang="en-US" dirty="0" smtClean="0"/>
              <a:t>Foreign interference</a:t>
            </a:r>
          </a:p>
          <a:p>
            <a:r>
              <a:rPr lang="en-US" dirty="0" smtClean="0"/>
              <a:t>Definitions of “authority”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609600"/>
            <a:ext cx="2394425" cy="325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alexanderhiggins.com/wp-content/uploads/2016/11/FBI-Agent-Found-De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3763"/>
          <a:stretch/>
        </p:blipFill>
        <p:spPr bwMode="auto">
          <a:xfrm>
            <a:off x="8726826" y="609600"/>
            <a:ext cx="2831762" cy="3253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https://img.buzzfeed.com/buzzfeed-static/static/2016-11/16/16/asset/buzzfeed-prod-fastlane03/sub-buzz-441-1479332078-1.png?resize=990:7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58" y="3456124"/>
            <a:ext cx="3494016" cy="279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59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aap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4" y="2211975"/>
            <a:ext cx="3200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teach the checklist?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Stanford History Education Group</a:t>
            </a:r>
          </a:p>
          <a:p>
            <a:r>
              <a:rPr lang="en-US" dirty="0" smtClean="0"/>
              <a:t>Tested historians, professional fact-checkers, and undergraduates</a:t>
            </a:r>
          </a:p>
          <a:p>
            <a:r>
              <a:rPr lang="en-US" dirty="0" smtClean="0"/>
              <a:t>Fact-checkers performed better by using lateral reading versus historians and undergraduates who read vertically (</a:t>
            </a:r>
            <a:r>
              <a:rPr lang="en-US" dirty="0" err="1" smtClean="0"/>
              <a:t>Wineburg</a:t>
            </a:r>
            <a:r>
              <a:rPr lang="en-US" dirty="0" smtClean="0"/>
              <a:t> &amp; McGrew, 2017)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98811" y="5306680"/>
            <a:ext cx="3483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http</a:t>
            </a:r>
            <a:r>
              <a:rPr lang="en-US" sz="1000" dirty="0"/>
              <a:t>://scad.libguides.com/c.php?g=164805&amp;p=1316087</a:t>
            </a:r>
          </a:p>
        </p:txBody>
      </p:sp>
      <p:sp>
        <p:nvSpPr>
          <p:cNvPr id="19" name="Multiply 18"/>
          <p:cNvSpPr/>
          <p:nvPr/>
        </p:nvSpPr>
        <p:spPr>
          <a:xfrm>
            <a:off x="5780315" y="1332412"/>
            <a:ext cx="5120640" cy="4639490"/>
          </a:xfrm>
          <a:prstGeom prst="mathMultiply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Think Like a Fact-Checker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work in groups of 2-3</a:t>
            </a:r>
          </a:p>
          <a:p>
            <a:r>
              <a:rPr lang="en-US" dirty="0"/>
              <a:t>Read </a:t>
            </a:r>
            <a:r>
              <a:rPr lang="en-US" dirty="0" smtClean="0"/>
              <a:t>articles </a:t>
            </a:r>
            <a:r>
              <a:rPr lang="en-US" dirty="0"/>
              <a:t>to identify the main claim the author is making</a:t>
            </a:r>
          </a:p>
          <a:p>
            <a:r>
              <a:rPr lang="en-US" dirty="0"/>
              <a:t>Look for sources that confirm or contradict the claim</a:t>
            </a:r>
          </a:p>
          <a:p>
            <a:pPr lvl="1"/>
            <a:r>
              <a:rPr lang="en-US" dirty="0"/>
              <a:t>Original sources referenced in the article</a:t>
            </a:r>
          </a:p>
          <a:p>
            <a:pPr lvl="1"/>
            <a:r>
              <a:rPr lang="en-US" dirty="0" smtClean="0"/>
              <a:t>Who would could speak with authority on this topic?</a:t>
            </a:r>
            <a:endParaRPr lang="en-US" dirty="0"/>
          </a:p>
          <a:p>
            <a:r>
              <a:rPr lang="en-US" dirty="0"/>
              <a:t>Be ready to share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Content Placeholder 5" descr="Control matters less, trust matters more: a new ecosystem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76" y="2057400"/>
            <a:ext cx="3473310" cy="4022725"/>
          </a:xfrm>
        </p:spPr>
      </p:pic>
    </p:spTree>
    <p:extLst>
      <p:ext uri="{BB962C8B-B14F-4D97-AF65-F5344CB8AC3E}">
        <p14:creationId xmlns:p14="http://schemas.microsoft.com/office/powerpoint/2010/main" val="17734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#1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296" y="914400"/>
            <a:ext cx="6099048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FALSE!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6296" y="587044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https://www.elitedaily.com/news/world/praise-lord-tequila-can-actually-aide-weight-loss</a:t>
            </a:r>
          </a:p>
        </p:txBody>
      </p:sp>
    </p:spTree>
    <p:extLst>
      <p:ext uri="{BB962C8B-B14F-4D97-AF65-F5344CB8AC3E}">
        <p14:creationId xmlns:p14="http://schemas.microsoft.com/office/powerpoint/2010/main" val="24897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3"/>
                </a:solidFill>
              </a:rPr>
              <a:t>MOSTLY FALSE!</a:t>
            </a:r>
            <a:endParaRPr lang="en-US" sz="7200" b="1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58" y="1767840"/>
            <a:ext cx="6141720" cy="394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484018" y="58578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https://vinepair.com/wine-blog/drunk-aunt-right-hot-toddy-cure-common-cold/</a:t>
            </a:r>
          </a:p>
        </p:txBody>
      </p:sp>
    </p:spTree>
    <p:extLst>
      <p:ext uri="{BB962C8B-B14F-4D97-AF65-F5344CB8AC3E}">
        <p14:creationId xmlns:p14="http://schemas.microsoft.com/office/powerpoint/2010/main" val="41688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TRUE!</a:t>
            </a:r>
            <a:endParaRPr lang="en-US" sz="96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46" y="1965960"/>
            <a:ext cx="5886214" cy="33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617753" y="5438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https://www.theguardian.com/lifeandstyle/2009/dec/13/champagne-heart</a:t>
            </a:r>
          </a:p>
        </p:txBody>
      </p:sp>
    </p:spTree>
    <p:extLst>
      <p:ext uri="{BB962C8B-B14F-4D97-AF65-F5344CB8AC3E}">
        <p14:creationId xmlns:p14="http://schemas.microsoft.com/office/powerpoint/2010/main" val="6501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Prompts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questions did you have after reading the article?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was the process you went through to find additional sources? </a:t>
            </a:r>
          </a:p>
          <a:p>
            <a:r>
              <a:rPr lang="en-US" dirty="0" smtClean="0"/>
              <a:t>How did you know whether or not to trust those sources?</a:t>
            </a:r>
          </a:p>
          <a:p>
            <a:r>
              <a:rPr lang="en-US" dirty="0" smtClean="0"/>
              <a:t>What do you do when you encounter </a:t>
            </a:r>
            <a:r>
              <a:rPr lang="en-US" dirty="0" smtClean="0"/>
              <a:t>conflicting information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13" name="Content Placeholder 12" descr="NBJEnglish - IDENTITY DEFINING SEL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1" y="1965961"/>
            <a:ext cx="3368098" cy="3355340"/>
          </a:xfrm>
        </p:spPr>
      </p:pic>
    </p:spTree>
    <p:extLst>
      <p:ext uri="{BB962C8B-B14F-4D97-AF65-F5344CB8AC3E}">
        <p14:creationId xmlns:p14="http://schemas.microsoft.com/office/powerpoint/2010/main" val="19488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305</TotalTime>
  <Words>281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Corbel</vt:lpstr>
      <vt:lpstr>Basis</vt:lpstr>
      <vt:lpstr>The Tequila Diet: Using Questionable Health Claims  to Teach Undergraduates about Fake News</vt:lpstr>
      <vt:lpstr>Learning Outcomes</vt:lpstr>
      <vt:lpstr>Curriculum</vt:lpstr>
      <vt:lpstr>Why not teach the checklist?</vt:lpstr>
      <vt:lpstr>Activity: Think Like a Fact-Checker</vt:lpstr>
      <vt:lpstr>Claim #1</vt:lpstr>
      <vt:lpstr>Claim #2</vt:lpstr>
      <vt:lpstr>Claim #3</vt:lpstr>
      <vt:lpstr>Discussion Prompts</vt:lpstr>
      <vt:lpstr>PowerPoint Presentation</vt:lpstr>
    </vt:vector>
  </TitlesOfParts>
  <Company>Bryn Mawr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tequila diet: Using Questionable Health Claims  to Teach Undergraduates about Fake News</dc:title>
  <dc:creator>Alex Pfundt</dc:creator>
  <cp:lastModifiedBy>Alex Pfundt</cp:lastModifiedBy>
  <cp:revision>32</cp:revision>
  <dcterms:created xsi:type="dcterms:W3CDTF">2017-11-14T18:07:48Z</dcterms:created>
  <dcterms:modified xsi:type="dcterms:W3CDTF">2017-11-15T19:09:52Z</dcterms:modified>
</cp:coreProperties>
</file>