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8" r:id="rId3"/>
    <p:sldId id="266" r:id="rId4"/>
    <p:sldId id="258" r:id="rId5"/>
    <p:sldId id="271" r:id="rId6"/>
    <p:sldId id="273" r:id="rId7"/>
    <p:sldId id="274" r:id="rId8"/>
    <p:sldId id="27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  <a:srgbClr val="000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FD8CE-0CC3-4BA0-9B65-651EAB5C6FD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44B40-680C-4400-8DDC-6CAC4E212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76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9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4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0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94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7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0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09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0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EE521-DF13-4E6A-95DB-23F73ED3584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EA262-FE41-425B-8DF9-C3C9A74AA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0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onder.cdc.gov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tylervigen.com/spurious-correlations" TargetMode="External"/><Relationship Id="rId4" Type="http://schemas.openxmlformats.org/officeDocument/2006/relationships/hyperlink" Target="http://www.imdb.com/name/nm0000115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ericanpressinstitute.org/journalism-essentials/what-is-journalism/makes-journalism-different-forms-communication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>
            <a:alpha val="4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579" y="1122363"/>
            <a:ext cx="10984832" cy="1876331"/>
          </a:xfrm>
        </p:spPr>
        <p:txBody>
          <a:bodyPr/>
          <a:lstStyle/>
          <a:p>
            <a:r>
              <a:rPr lang="en-US" dirty="0" smtClean="0"/>
              <a:t>Bias and Objectivity in Journalism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Eleanor Goldberg, Reference &amp; Instruction Librarian</a:t>
            </a:r>
          </a:p>
          <a:p>
            <a:r>
              <a:rPr lang="en-US" dirty="0" smtClean="0"/>
              <a:t>Liaison to Business, Computing, and Social Science</a:t>
            </a:r>
          </a:p>
          <a:p>
            <a:r>
              <a:rPr lang="en-US" dirty="0" smtClean="0"/>
              <a:t>Delaware County Community College, Media, PA</a:t>
            </a:r>
            <a:endParaRPr lang="en-US" dirty="0"/>
          </a:p>
          <a:p>
            <a:r>
              <a:rPr lang="en-US" dirty="0" smtClean="0"/>
              <a:t>egoldberg1@dccc.edu</a:t>
            </a:r>
          </a:p>
        </p:txBody>
      </p:sp>
    </p:spTree>
    <p:extLst>
      <p:ext uri="{BB962C8B-B14F-4D97-AF65-F5344CB8AC3E}">
        <p14:creationId xmlns:p14="http://schemas.microsoft.com/office/powerpoint/2010/main" val="167533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>
            <a:alpha val="4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Students’ expressed information need: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9518" y="1825625"/>
            <a:ext cx="9834282" cy="43513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Facts</a:t>
            </a:r>
          </a:p>
          <a:p>
            <a:r>
              <a:rPr lang="en-US" sz="3600" dirty="0" smtClean="0"/>
              <a:t>Not opinion</a:t>
            </a:r>
          </a:p>
          <a:p>
            <a:r>
              <a:rPr lang="en-US" sz="3600" dirty="0" smtClean="0"/>
              <a:t>Unbiased information</a:t>
            </a:r>
          </a:p>
          <a:p>
            <a:r>
              <a:rPr lang="en-US" sz="3600" dirty="0" smtClean="0"/>
              <a:t>Statistics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888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>
            <a:alpha val="4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72876" y="374573"/>
            <a:ext cx="4613273" cy="14872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 smtClean="0">
                <a:latin typeface="Arial Rounded MT Bold" panose="020F0704030504030204" pitchFamily="34" charset="0"/>
              </a:rPr>
              <a:t>objectivity</a:t>
            </a:r>
            <a:br>
              <a:rPr lang="en-US" sz="3600" dirty="0" smtClean="0">
                <a:latin typeface="Arial Rounded MT Bold" panose="020F0704030504030204" pitchFamily="34" charset="0"/>
              </a:rPr>
            </a:br>
            <a:r>
              <a:rPr lang="en-US" sz="3600" dirty="0" smtClean="0">
                <a:latin typeface="Arial Rounded MT Bold" panose="020F0704030504030204" pitchFamily="34" charset="0"/>
              </a:rPr>
              <a:t/>
            </a:r>
            <a:br>
              <a:rPr lang="en-US" sz="3600" dirty="0" smtClean="0">
                <a:latin typeface="Arial Rounded MT Bold" panose="020F0704030504030204" pitchFamily="34" charset="0"/>
              </a:rPr>
            </a:br>
            <a:endParaRPr lang="en-US" sz="3600" dirty="0">
              <a:latin typeface="Arial Rounded MT Bold" panose="020F0704030504030204" pitchFamily="34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0" y="2533650"/>
            <a:ext cx="12192000" cy="17409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8000" dirty="0" smtClean="0">
                <a:solidFill>
                  <a:srgbClr val="FF0000"/>
                </a:solidFill>
              </a:rPr>
              <a:t>vs.</a:t>
            </a:r>
            <a:r>
              <a:rPr lang="en-US" sz="8000" dirty="0" smtClean="0"/>
              <a:t/>
            </a:r>
            <a:br>
              <a:rPr lang="en-US" sz="8000" dirty="0" smtClean="0"/>
            </a:br>
            <a:endParaRPr lang="en-US" sz="8000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"/>
          </p:nvPr>
        </p:nvSpPr>
        <p:spPr>
          <a:xfrm>
            <a:off x="7227723" y="374573"/>
            <a:ext cx="4340280" cy="14872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 smtClean="0">
                <a:latin typeface="Arial Rounded MT Bold" panose="020F0704030504030204" pitchFamily="34" charset="0"/>
              </a:rPr>
              <a:t>bias</a:t>
            </a:r>
            <a:br>
              <a:rPr lang="en-US" sz="3600" dirty="0" smtClean="0">
                <a:latin typeface="Arial Rounded MT Bold" panose="020F0704030504030204" pitchFamily="34" charset="0"/>
              </a:rPr>
            </a:br>
            <a:endParaRPr lang="en-US" sz="3600" dirty="0">
              <a:latin typeface="Arial Rounded MT Bold" panose="020F0704030504030204" pitchFamily="34" charset="0"/>
            </a:endParaRPr>
          </a:p>
        </p:txBody>
      </p:sp>
      <p:sp>
        <p:nvSpPr>
          <p:cNvPr id="14" name="Content Placeholder 3"/>
          <p:cNvSpPr>
            <a:spLocks noGrp="1"/>
          </p:cNvSpPr>
          <p:nvPr>
            <p:ph sz="half" idx="1"/>
          </p:nvPr>
        </p:nvSpPr>
        <p:spPr>
          <a:xfrm>
            <a:off x="572875" y="2660483"/>
            <a:ext cx="4613273" cy="14872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>
                <a:latin typeface="Arial Rounded MT Bold" panose="020F0704030504030204" pitchFamily="34" charset="0"/>
              </a:rPr>
              <a:t>fact</a:t>
            </a:r>
            <a:r>
              <a:rPr lang="en-US" sz="4800" dirty="0">
                <a:latin typeface="Arial Rounded MT Bold" panose="020F0704030504030204" pitchFamily="34" charset="0"/>
              </a:rPr>
              <a:t/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3600" dirty="0" smtClean="0">
                <a:latin typeface="Arial Rounded MT Bold" panose="020F0704030504030204" pitchFamily="34" charset="0"/>
              </a:rPr>
              <a:t/>
            </a:r>
            <a:br>
              <a:rPr lang="en-US" sz="3600" dirty="0" smtClean="0">
                <a:latin typeface="Arial Rounded MT Bold" panose="020F0704030504030204" pitchFamily="34" charset="0"/>
              </a:rPr>
            </a:br>
            <a:endParaRPr lang="en-US" sz="3600" dirty="0">
              <a:latin typeface="Arial Rounded MT Bold" panose="020F0704030504030204" pitchFamily="34" charset="0"/>
            </a:endParaRPr>
          </a:p>
        </p:txBody>
      </p:sp>
      <p:sp>
        <p:nvSpPr>
          <p:cNvPr id="15" name="Content Placeholder 3"/>
          <p:cNvSpPr>
            <a:spLocks noGrp="1"/>
          </p:cNvSpPr>
          <p:nvPr>
            <p:ph sz="half" idx="1"/>
          </p:nvPr>
        </p:nvSpPr>
        <p:spPr>
          <a:xfrm>
            <a:off x="572875" y="4810518"/>
            <a:ext cx="4613273" cy="14872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>
                <a:latin typeface="Arial Rounded MT Bold" panose="020F0704030504030204" pitchFamily="34" charset="0"/>
              </a:rPr>
              <a:t>evidence</a:t>
            </a:r>
            <a:endParaRPr lang="en-US" sz="4000" dirty="0"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r>
              <a:rPr lang="en-US" sz="3600" dirty="0" smtClean="0">
                <a:latin typeface="Arial Rounded MT Bold" panose="020F0704030504030204" pitchFamily="34" charset="0"/>
              </a:rPr>
              <a:t/>
            </a:r>
            <a:br>
              <a:rPr lang="en-US" sz="3600" dirty="0" smtClean="0">
                <a:latin typeface="Arial Rounded MT Bold" panose="020F0704030504030204" pitchFamily="34" charset="0"/>
              </a:rPr>
            </a:br>
            <a:endParaRPr lang="en-US" sz="3600" dirty="0">
              <a:latin typeface="Arial Rounded MT Bold" panose="020F0704030504030204" pitchFamily="34" charset="0"/>
            </a:endParaRPr>
          </a:p>
        </p:txBody>
      </p:sp>
      <p:sp>
        <p:nvSpPr>
          <p:cNvPr id="16" name="Content Placeholder 3"/>
          <p:cNvSpPr>
            <a:spLocks noGrp="1"/>
          </p:cNvSpPr>
          <p:nvPr>
            <p:ph sz="half" idx="1"/>
          </p:nvPr>
        </p:nvSpPr>
        <p:spPr>
          <a:xfrm>
            <a:off x="7227723" y="2533650"/>
            <a:ext cx="4340280" cy="1487278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3600" dirty="0" smtClean="0">
                <a:latin typeface="Arial Rounded MT Bold" panose="020F0704030504030204" pitchFamily="34" charset="0"/>
              </a:rPr>
              <a:t>interpretation</a:t>
            </a:r>
            <a:br>
              <a:rPr lang="en-US" sz="3600" dirty="0" smtClean="0">
                <a:latin typeface="Arial Rounded MT Bold" panose="020F0704030504030204" pitchFamily="34" charset="0"/>
              </a:rPr>
            </a:br>
            <a:endParaRPr lang="en-US" sz="3600" dirty="0">
              <a:latin typeface="Arial Rounded MT Bold" panose="020F0704030504030204" pitchFamily="34" charset="0"/>
            </a:endParaRPr>
          </a:p>
        </p:txBody>
      </p:sp>
      <p:sp>
        <p:nvSpPr>
          <p:cNvPr id="17" name="Content Placeholder 3"/>
          <p:cNvSpPr>
            <a:spLocks noGrp="1"/>
          </p:cNvSpPr>
          <p:nvPr>
            <p:ph sz="half" idx="1"/>
          </p:nvPr>
        </p:nvSpPr>
        <p:spPr>
          <a:xfrm>
            <a:off x="7227722" y="4810518"/>
            <a:ext cx="4340280" cy="167954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 smtClean="0">
                <a:latin typeface="Arial Rounded MT Bold" panose="020F0704030504030204" pitchFamily="34" charset="0"/>
              </a:rPr>
              <a:t>opinion</a:t>
            </a:r>
            <a:br>
              <a:rPr lang="en-US" sz="3600" dirty="0" smtClean="0">
                <a:latin typeface="Arial Rounded MT Bold" panose="020F0704030504030204" pitchFamily="34" charset="0"/>
              </a:rPr>
            </a:br>
            <a:endParaRPr lang="en-US" sz="3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15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>
            <a:alpha val="4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64029"/>
            <a:ext cx="12192000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60060" y="1842448"/>
            <a:ext cx="574570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>
                    <a:lumMod val="85000"/>
                  </a:schemeClr>
                </a:solidFill>
                <a:latin typeface="Garamond" panose="02020404030301010803" pitchFamily="18" charset="0"/>
              </a:rPr>
              <a:t>There are no facts,</a:t>
            </a:r>
          </a:p>
          <a:p>
            <a:r>
              <a:rPr lang="en-US" sz="5400" dirty="0" smtClean="0">
                <a:solidFill>
                  <a:schemeClr val="bg1">
                    <a:lumMod val="85000"/>
                  </a:schemeClr>
                </a:solidFill>
                <a:latin typeface="Garamond" panose="02020404030301010803" pitchFamily="18" charset="0"/>
              </a:rPr>
              <a:t>only </a:t>
            </a:r>
            <a:r>
              <a:rPr lang="en-US" sz="5600" dirty="0" smtClean="0">
                <a:solidFill>
                  <a:schemeClr val="bg1">
                    <a:lumMod val="85000"/>
                  </a:schemeClr>
                </a:solidFill>
                <a:latin typeface="Garamond" panose="02020404030301010803" pitchFamily="18" charset="0"/>
              </a:rPr>
              <a:t>interpretations</a:t>
            </a:r>
            <a:r>
              <a:rPr lang="en-US" sz="5400" dirty="0" smtClean="0">
                <a:solidFill>
                  <a:schemeClr val="bg1">
                    <a:lumMod val="85000"/>
                  </a:schemeClr>
                </a:solidFill>
                <a:latin typeface="Garamond" panose="02020404030301010803" pitchFamily="18" charset="0"/>
              </a:rPr>
              <a:t>.</a:t>
            </a:r>
            <a:endParaRPr lang="en-US" sz="5400" dirty="0">
              <a:solidFill>
                <a:schemeClr val="bg1">
                  <a:lumMod val="8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4067" y="3789281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i="1" dirty="0" smtClean="0">
                <a:solidFill>
                  <a:schemeClr val="bg1">
                    <a:lumMod val="85000"/>
                  </a:schemeClr>
                </a:solidFill>
                <a:latin typeface="Garamond" panose="02020404030301010803" pitchFamily="18" charset="0"/>
              </a:rPr>
              <a:t>—Friedrich Nietzsche, 1887</a:t>
            </a:r>
            <a:endParaRPr lang="en-US" sz="3200" i="1" dirty="0">
              <a:solidFill>
                <a:schemeClr val="bg1">
                  <a:lumMod val="8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16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>
            <a:alpha val="4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684"/>
            <a:ext cx="12192000" cy="48064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5038146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Garamond" panose="02020404030301010803" pitchFamily="18" charset="0"/>
              </a:rPr>
              <a:t>Data sources: </a:t>
            </a:r>
            <a:r>
              <a:rPr lang="en-US" sz="1600" b="1" dirty="0">
                <a:latin typeface="Garamond" panose="02020404030301010803" pitchFamily="18" charset="0"/>
                <a:hlinkClick r:id="rId3"/>
              </a:rPr>
              <a:t>Centers for Disease Control &amp; Prevention</a:t>
            </a:r>
            <a:r>
              <a:rPr lang="en-US" sz="1600" b="1" dirty="0">
                <a:latin typeface="Garamond" panose="02020404030301010803" pitchFamily="18" charset="0"/>
              </a:rPr>
              <a:t> and </a:t>
            </a:r>
            <a:r>
              <a:rPr lang="en-US" sz="1600" b="1" dirty="0">
                <a:latin typeface="Garamond" panose="02020404030301010803" pitchFamily="18" charset="0"/>
                <a:hlinkClick r:id="rId4"/>
              </a:rPr>
              <a:t>Internet Movie Database</a:t>
            </a:r>
            <a:endParaRPr lang="en-US" sz="1600" b="1" dirty="0">
              <a:latin typeface="Garamond" panose="020204040303010108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91590" y="6488668"/>
            <a:ext cx="9300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Spurious </a:t>
            </a:r>
            <a:r>
              <a:rPr lang="en-US" i="1" dirty="0"/>
              <a:t>Correlations: </a:t>
            </a:r>
            <a:r>
              <a:rPr lang="en-US" i="1" dirty="0">
                <a:hlinkClick r:id="rId5"/>
              </a:rPr>
              <a:t>http://</a:t>
            </a:r>
            <a:r>
              <a:rPr lang="en-US" i="1" dirty="0" smtClean="0">
                <a:hlinkClick r:id="rId5"/>
              </a:rPr>
              <a:t>www.tylervigen.com/spurious-correlations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2204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>
            <a:alpha val="4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/>
          </p:cNvPr>
          <p:cNvSpPr/>
          <p:nvPr/>
        </p:nvSpPr>
        <p:spPr>
          <a:xfrm>
            <a:off x="637674" y="1378894"/>
            <a:ext cx="1093670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Rockwell" panose="02060603020205020403" pitchFamily="18" charset="0"/>
              </a:rPr>
              <a:t>The purpose of journalism: </a:t>
            </a:r>
            <a:r>
              <a:rPr lang="en-US" sz="2800" dirty="0" smtClean="0">
                <a:latin typeface="Rockwell" panose="02060603020205020403" pitchFamily="18" charset="0"/>
              </a:rPr>
              <a:t>to </a:t>
            </a:r>
            <a:r>
              <a:rPr lang="en-US" sz="2800" dirty="0">
                <a:latin typeface="Rockwell" panose="02060603020205020403" pitchFamily="18" charset="0"/>
              </a:rPr>
              <a:t>provide people with verified information they can use to make better </a:t>
            </a:r>
            <a:r>
              <a:rPr lang="en-US" sz="2800" dirty="0" smtClean="0">
                <a:latin typeface="Rockwell" panose="02060603020205020403" pitchFamily="18" charset="0"/>
              </a:rPr>
              <a:t>decisions…a systematic </a:t>
            </a:r>
            <a:r>
              <a:rPr lang="en-US" sz="2800" dirty="0">
                <a:latin typeface="Rockwell" panose="02060603020205020403" pitchFamily="18" charset="0"/>
              </a:rPr>
              <a:t>process – a discipline of verification – that journalists use to find not just the facts, but also the “truth about the facts</a:t>
            </a:r>
            <a:r>
              <a:rPr lang="en-US" sz="2800" dirty="0" smtClean="0">
                <a:latin typeface="Rockwell" panose="02060603020205020403" pitchFamily="18" charset="0"/>
              </a:rPr>
              <a:t>.”</a:t>
            </a:r>
          </a:p>
          <a:p>
            <a:pPr algn="r">
              <a:lnSpc>
                <a:spcPct val="150000"/>
              </a:lnSpc>
            </a:pPr>
            <a:r>
              <a:rPr lang="en-US" sz="2800" dirty="0" smtClean="0">
                <a:latin typeface="Rockwell" panose="02060603020205020403" pitchFamily="18" charset="0"/>
              </a:rPr>
              <a:t>—</a:t>
            </a:r>
            <a:r>
              <a:rPr lang="en-US" sz="2800" i="1" dirty="0" smtClean="0">
                <a:latin typeface="Rockwell" panose="02060603020205020403" pitchFamily="18" charset="0"/>
                <a:hlinkClick r:id="rId2"/>
              </a:rPr>
              <a:t>The  American Press Institute</a:t>
            </a:r>
            <a:endParaRPr lang="en-US" sz="2800" i="1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00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>
            <a:alpha val="4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904" y="649705"/>
            <a:ext cx="3787348" cy="56548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softEdge">
            <a:bevelT/>
            <a:bevelB/>
          </a:sp3d>
        </p:spPr>
      </p:pic>
      <p:sp>
        <p:nvSpPr>
          <p:cNvPr id="4" name="TextBox 3"/>
          <p:cNvSpPr txBox="1"/>
          <p:nvPr/>
        </p:nvSpPr>
        <p:spPr>
          <a:xfrm>
            <a:off x="5150224" y="649705"/>
            <a:ext cx="66428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Rockwell" panose="02060603020205020403" pitchFamily="18" charset="0"/>
              </a:rPr>
              <a:t>Blur: How to Know What’s True in the Age of Information Overload</a:t>
            </a:r>
          </a:p>
          <a:p>
            <a:endParaRPr lang="en-US" sz="2400" dirty="0" smtClean="0">
              <a:latin typeface="Rockwell" panose="02060603020205020403" pitchFamily="18" charset="0"/>
            </a:endParaRPr>
          </a:p>
          <a:p>
            <a:r>
              <a:rPr lang="en-US" sz="2400" dirty="0" smtClean="0">
                <a:latin typeface="Rockwell" panose="02060603020205020403" pitchFamily="18" charset="0"/>
              </a:rPr>
              <a:t>by Bill Kovach and Tom </a:t>
            </a:r>
            <a:r>
              <a:rPr lang="en-US" sz="2400" dirty="0" err="1" smtClean="0">
                <a:latin typeface="Rockwell" panose="02060603020205020403" pitchFamily="18" charset="0"/>
              </a:rPr>
              <a:t>Rosenstiel</a:t>
            </a:r>
            <a:endParaRPr lang="en-US" sz="2400" dirty="0" smtClean="0">
              <a:latin typeface="Rockwell" panose="02060603020205020403" pitchFamily="18" charset="0"/>
            </a:endParaRPr>
          </a:p>
          <a:p>
            <a:endParaRPr lang="en-US" sz="2400" dirty="0" smtClean="0">
              <a:latin typeface="Rockwell" panose="02060603020205020403" pitchFamily="18" charset="0"/>
            </a:endParaRPr>
          </a:p>
          <a:p>
            <a:r>
              <a:rPr lang="en-US" sz="2400" dirty="0" smtClean="0">
                <a:latin typeface="Rockwell" panose="02060603020205020403" pitchFamily="18" charset="0"/>
              </a:rPr>
              <a:t>Bloomsbury, 2011</a:t>
            </a:r>
          </a:p>
        </p:txBody>
      </p:sp>
    </p:spTree>
    <p:extLst>
      <p:ext uri="{BB962C8B-B14F-4D97-AF65-F5344CB8AC3E}">
        <p14:creationId xmlns:p14="http://schemas.microsoft.com/office/powerpoint/2010/main" val="151020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>
            <a:alpha val="4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b="1" dirty="0"/>
              <a:t>Eleanor </a:t>
            </a:r>
            <a:r>
              <a:rPr lang="en-US" sz="3600" b="1" dirty="0" smtClean="0"/>
              <a:t>Goldberg</a:t>
            </a:r>
          </a:p>
          <a:p>
            <a:pPr marL="0" indent="0" algn="ctr">
              <a:buNone/>
            </a:pPr>
            <a:r>
              <a:rPr lang="en-US" dirty="0" smtClean="0"/>
              <a:t>Reference </a:t>
            </a:r>
            <a:r>
              <a:rPr lang="en-US" dirty="0"/>
              <a:t>&amp; Instruction Librarian</a:t>
            </a:r>
          </a:p>
          <a:p>
            <a:pPr marL="0" indent="0" algn="ctr">
              <a:buNone/>
            </a:pPr>
            <a:r>
              <a:rPr lang="en-US" dirty="0"/>
              <a:t>Liaison to Business, Computing, and Social Science</a:t>
            </a:r>
          </a:p>
          <a:p>
            <a:pPr marL="0" indent="0" algn="ctr">
              <a:buNone/>
            </a:pPr>
            <a:r>
              <a:rPr lang="en-US" dirty="0"/>
              <a:t>Delaware County Community College, Media, PA</a:t>
            </a:r>
          </a:p>
          <a:p>
            <a:pPr marL="0" indent="0" algn="ctr">
              <a:buNone/>
            </a:pPr>
            <a:r>
              <a:rPr lang="en-US" dirty="0"/>
              <a:t>egoldberg1@dccc.edu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67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171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Rounded MT Bold</vt:lpstr>
      <vt:lpstr>Calibri</vt:lpstr>
      <vt:lpstr>Calibri Light</vt:lpstr>
      <vt:lpstr>Garamond</vt:lpstr>
      <vt:lpstr>Rockwell</vt:lpstr>
      <vt:lpstr>Office Theme</vt:lpstr>
      <vt:lpstr>Bias and Objectivity in Journalism</vt:lpstr>
      <vt:lpstr>Students’ expressed information need: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you.</vt:lpstr>
    </vt:vector>
  </TitlesOfParts>
  <Company>Delaware County Community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Ellie Goldberg</dc:creator>
  <cp:lastModifiedBy>Ellie Goldberg</cp:lastModifiedBy>
  <cp:revision>30</cp:revision>
  <dcterms:created xsi:type="dcterms:W3CDTF">2017-09-29T12:53:00Z</dcterms:created>
  <dcterms:modified xsi:type="dcterms:W3CDTF">2017-11-16T03:54:52Z</dcterms:modified>
</cp:coreProperties>
</file>